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887" r:id="rId3"/>
    <p:sldId id="888" r:id="rId4"/>
    <p:sldId id="890" r:id="rId5"/>
    <p:sldId id="891" r:id="rId6"/>
    <p:sldId id="892" r:id="rId7"/>
    <p:sldId id="893" r:id="rId8"/>
    <p:sldId id="894" r:id="rId9"/>
    <p:sldId id="889" r:id="rId10"/>
    <p:sldId id="736" r:id="rId11"/>
    <p:sldId id="883" r:id="rId12"/>
    <p:sldId id="710" r:id="rId13"/>
    <p:sldId id="711" r:id="rId14"/>
    <p:sldId id="895" r:id="rId15"/>
    <p:sldId id="742" r:id="rId16"/>
    <p:sldId id="712" r:id="rId17"/>
    <p:sldId id="870" r:id="rId18"/>
    <p:sldId id="872" r:id="rId19"/>
    <p:sldId id="869" r:id="rId20"/>
    <p:sldId id="868" r:id="rId21"/>
    <p:sldId id="743" r:id="rId22"/>
    <p:sldId id="873" r:id="rId23"/>
    <p:sldId id="874" r:id="rId24"/>
    <p:sldId id="879" r:id="rId25"/>
    <p:sldId id="885" r:id="rId26"/>
    <p:sldId id="875" r:id="rId27"/>
    <p:sldId id="876" r:id="rId28"/>
    <p:sldId id="722" r:id="rId29"/>
    <p:sldId id="74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3"/>
    <p:restoredTop sz="89435"/>
  </p:normalViewPr>
  <p:slideViewPr>
    <p:cSldViewPr snapToGrid="0">
      <p:cViewPr varScale="1">
        <p:scale>
          <a:sx n="83" d="100"/>
          <a:sy n="83" d="100"/>
        </p:scale>
        <p:origin x="15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CEDE9-91A5-DF4A-9E2B-73A8F574E60C}" type="datetimeFigureOut">
              <a:rPr lang="en-US" smtClean="0"/>
              <a:t>9/20/25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8880A4-0342-904C-B9D9-2D24D5FB23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2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OPTIONAL: provide specific instructions on how to set up and implement the Display campaign/Search strategy</a:t>
            </a:r>
            <a:endParaRPr lang="en-HK" sz="12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80A4-0342-904C-B9D9-2D24D5FB23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98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2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OPTIONAL: provide specific instructions on how to set up and implement the proposed strategy, with reference to existing software tools</a:t>
            </a:r>
            <a:endParaRPr lang="en-HK" sz="12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80A4-0342-904C-B9D9-2D24D5FB23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900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ko-KR">
              <a:ea typeface="Gulim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417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ko-KR">
              <a:ea typeface="Gulim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4665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FAC427-02F1-4468-AF9B-931132CAFC3E}" type="slidenum">
              <a:rPr lang="de-DE" smtClean="0"/>
              <a:pPr>
                <a:defRPr/>
              </a:pPr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7607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ko-KR">
              <a:ea typeface="Gulim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0784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D6C26-AE34-E194-21B1-9D13D147B0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179D24-1C7F-E67F-BE51-B24DDEC6D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8E453-0DCF-9929-1615-3EB4A43C5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F6956-516E-C754-A236-D1C19DD7E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33026-0CD8-A30A-414F-982DECF78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24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36CC6-044E-F154-B743-7FE10895E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C5CDB8-7B89-31D2-A435-8352AE887F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078CF-34E0-EC2E-2562-B553BA1FC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D8B3C-38B3-1789-25C4-4FB3F1330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FB154-D2A5-BAFA-2ADE-2B29606BA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043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519A57-F797-88F5-F92E-247E39C95F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CF082D-8260-1069-2431-BED5648724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EAE13-1215-45BF-F0BA-CF6EBBCD9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53860-DF64-D87B-45C0-C2599CA26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6CFE1-39B7-324D-373D-57CB3AAA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770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5AD7D-5114-011F-E1C9-F9827AF8A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9DD5D-CA7B-5276-42E4-601635531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74A4B-FE41-390E-9ED3-61919170A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37286-5B42-45D0-29E4-118547784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0783F-125C-D4B3-C0F2-41DD87496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578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7E9B5-48D8-5CA2-B3AF-8B4B519C5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4AE588-C62D-2451-9C5B-4CD09437C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B16BD-E0F3-2D21-1843-0DF725029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DF25A-5A2F-FE57-E2F1-5EDBBD71D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36905-2937-FF52-C536-DE10C1C7A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357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A0EAA-13DE-184F-500E-DBC8C5AC7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C2978-F7E4-38F6-D4EB-9220F6D247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17521E-3208-F46F-C552-0EB5AD89B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73CB96-4A9E-4CC8-83CE-A36C04B85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F83E0-00CF-CA7B-1A7C-BF8F99F34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7A1357-1787-D560-6A43-8423342A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7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57664-B6B7-4795-3248-86A63A1A0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64F29-1053-5AB9-1909-8C64F671C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83AA42-82DB-E6D6-5414-4EE604547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13D0F5-5084-6AF6-ADDD-19387D5E8C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615E6C-74E0-9E18-8864-B3652F3B77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849048-3123-EEEB-87D3-51BF26A34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C91F7A-2BC1-A461-A9B1-1DE6B1D32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D964E5-A873-156B-6668-B5B6AD3E3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795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49664-BFFE-51BA-32F7-F6A0F1C2F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F968FF-6E92-4517-2475-C9CB48ADE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A20FBE-7D92-93E7-F00E-04CEF940E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3D3FEB-3F51-E5D1-D1AF-B2A4B3F93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450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B94D46-608B-A026-BEED-99774FA73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CF454A-B614-1FEE-1C4D-68DC1EEF7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998BC-CEA3-7C15-21C0-792EFD566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9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3B191-2D39-9DA9-1475-E5D99B66F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AF3E7-0B99-0F34-7DC4-0D4EC55C3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FD95B-A9B6-10D5-C100-35A5FD872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821BF-8E27-B69B-9D30-1C12D3719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7B9D6-F5BE-72D6-6478-FEC3A40CE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958A5-30E0-4088-308C-CC7FFAEDE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74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3D0DA-85F2-7C60-5F43-F6008894F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16DA54-3B4C-426C-C243-63C342B7F4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F3C01E-754F-EB3A-F44E-3255F34767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471A3-3529-E0B2-69B8-5C2B32A9A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9E3A69-67C8-3B56-BE0E-6B80FF9D6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B8778-DDD9-87EB-5826-3FF30190D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034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D28033-422A-3174-0119-4C1F2D1CD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38DF8D-C12C-D805-73F1-BC4C03F28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BF6D9-6592-0A58-5EC5-6D037AA343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51FF2-482A-B747-9A68-F346BA1DC4DD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9165EB-24FA-E0EE-1962-4B7B011F8D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56DD1C-BBFC-D8EA-10EE-FC83A0914A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D90F-B1A1-E844-B036-8161DA6F9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10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notesSlide" Target="../notesSlides/notesSlide3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qwuUe5kq_O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n8Qe1M_DmOo" TargetMode="Externa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BB0A4-DFFF-C0CC-049D-8AC845B367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 Marketing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72A195-7680-98F5-B328-0C44F5C999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</a:t>
            </a:r>
            <a:r>
              <a:rPr lang="en-US" altLang="zh-CN" dirty="0"/>
              <a:t>5</a:t>
            </a:r>
            <a:endParaRPr lang="en-US" dirty="0"/>
          </a:p>
          <a:p>
            <a:r>
              <a:rPr lang="en-US" dirty="0"/>
              <a:t>CUHK MSc in Marketing</a:t>
            </a:r>
          </a:p>
        </p:txBody>
      </p:sp>
    </p:spTree>
    <p:extLst>
      <p:ext uri="{BB962C8B-B14F-4D97-AF65-F5344CB8AC3E}">
        <p14:creationId xmlns:p14="http://schemas.microsoft.com/office/powerpoint/2010/main" val="424030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Difference between Organic and Sponsored Search</a:t>
            </a:r>
          </a:p>
          <a:p>
            <a:r>
              <a:rPr lang="en-US" dirty="0"/>
              <a:t>Sponsored Search Auctions</a:t>
            </a:r>
          </a:p>
          <a:p>
            <a:r>
              <a:rPr lang="en-US" dirty="0"/>
              <a:t>Search campaign design</a:t>
            </a:r>
          </a:p>
          <a:p>
            <a:r>
              <a:rPr lang="en-US" dirty="0"/>
              <a:t>Generic vs. Branded Search </a:t>
            </a:r>
            <a:endParaRPr lang="he-IL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369DEF-C5E4-C241-9124-A98542774A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51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9C643-3D62-F242-92C1-9DE3DC04B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Sponsored Search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B1F54-2673-E046-B7B6-C7F2A16DC7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750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50"/>
          <p:cNvCxnSpPr>
            <a:stCxn id="8" idx="0"/>
          </p:cNvCxnSpPr>
          <p:nvPr>
            <p:custDataLst>
              <p:tags r:id="rId1"/>
            </p:custDataLst>
          </p:nvPr>
        </p:nvCxnSpPr>
        <p:spPr>
          <a:xfrm flipV="1">
            <a:off x="4698658" y="5460274"/>
            <a:ext cx="29190" cy="288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3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27" cstate="print"/>
          <a:srcRect t="17758" r="2158" b="5777"/>
          <a:stretch>
            <a:fillRect/>
          </a:stretch>
        </p:blipFill>
        <p:spPr bwMode="auto">
          <a:xfrm>
            <a:off x="1847528" y="1643851"/>
            <a:ext cx="7423638" cy="36260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feld 4"/>
          <p:cNvSpPr txBox="1"/>
          <p:nvPr>
            <p:custDataLst>
              <p:tags r:id="rId3"/>
            </p:custDataLst>
          </p:nvPr>
        </p:nvSpPr>
        <p:spPr>
          <a:xfrm>
            <a:off x="3503712" y="1139795"/>
            <a:ext cx="1008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>
                <a:cs typeface="Times New Roman" pitchFamily="18" charset="0"/>
              </a:rPr>
              <a:t>Keyword</a:t>
            </a:r>
          </a:p>
        </p:txBody>
      </p:sp>
      <p:cxnSp>
        <p:nvCxnSpPr>
          <p:cNvPr id="7" name="Gerade Verbindung 48"/>
          <p:cNvCxnSpPr>
            <a:endCxn id="6" idx="2"/>
          </p:cNvCxnSpPr>
          <p:nvPr>
            <p:custDataLst>
              <p:tags r:id="rId4"/>
            </p:custDataLst>
          </p:nvPr>
        </p:nvCxnSpPr>
        <p:spPr>
          <a:xfrm rot="5400000" flipH="1" flipV="1">
            <a:off x="3837623" y="1545712"/>
            <a:ext cx="268287" cy="720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20"/>
          <p:cNvSpPr txBox="1"/>
          <p:nvPr>
            <p:custDataLst>
              <p:tags r:id="rId5"/>
            </p:custDataLst>
          </p:nvPr>
        </p:nvSpPr>
        <p:spPr>
          <a:xfrm>
            <a:off x="3798558" y="5748306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>
                <a:cs typeface="Times New Roman" pitchFamily="18" charset="0"/>
              </a:rPr>
              <a:t>Organic search results</a:t>
            </a:r>
          </a:p>
        </p:txBody>
      </p:sp>
      <p:cxnSp>
        <p:nvCxnSpPr>
          <p:cNvPr id="9" name="Gerade Verbindung 52"/>
          <p:cNvCxnSpPr>
            <a:stCxn id="19" idx="2"/>
          </p:cNvCxnSpPr>
          <p:nvPr>
            <p:custDataLst>
              <p:tags r:id="rId6"/>
            </p:custDataLst>
          </p:nvPr>
        </p:nvCxnSpPr>
        <p:spPr>
          <a:xfrm>
            <a:off x="8119035" y="1518999"/>
            <a:ext cx="5" cy="7009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28"/>
          <p:cNvSpPr txBox="1"/>
          <p:nvPr>
            <p:custDataLst>
              <p:tags r:id="rId7"/>
            </p:custDataLst>
          </p:nvPr>
        </p:nvSpPr>
        <p:spPr>
          <a:xfrm>
            <a:off x="9631206" y="2579955"/>
            <a:ext cx="288032" cy="30777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>
                <a:cs typeface="Times New Roman" pitchFamily="18" charset="0"/>
              </a:rPr>
              <a:t>2</a:t>
            </a:r>
          </a:p>
        </p:txBody>
      </p:sp>
      <p:cxnSp>
        <p:nvCxnSpPr>
          <p:cNvPr id="11" name="Gerade Verbindung 54"/>
          <p:cNvCxnSpPr>
            <a:stCxn id="10" idx="1"/>
          </p:cNvCxnSpPr>
          <p:nvPr>
            <p:custDataLst>
              <p:tags r:id="rId8"/>
            </p:custDataLst>
          </p:nvPr>
        </p:nvCxnSpPr>
        <p:spPr>
          <a:xfrm rot="10800000">
            <a:off x="9336360" y="2723972"/>
            <a:ext cx="294846" cy="9873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47"/>
          <p:cNvSpPr txBox="1"/>
          <p:nvPr>
            <p:custDataLst>
              <p:tags r:id="rId9"/>
            </p:custDataLst>
          </p:nvPr>
        </p:nvSpPr>
        <p:spPr>
          <a:xfrm>
            <a:off x="9631206" y="3156019"/>
            <a:ext cx="288032" cy="30777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>
                <a:cs typeface="Times New Roman" pitchFamily="18" charset="0"/>
              </a:rPr>
              <a:t>3</a:t>
            </a:r>
          </a:p>
        </p:txBody>
      </p:sp>
      <p:sp>
        <p:nvSpPr>
          <p:cNvPr id="14" name="Textfeld 49"/>
          <p:cNvSpPr txBox="1"/>
          <p:nvPr>
            <p:custDataLst>
              <p:tags r:id="rId10"/>
            </p:custDataLst>
          </p:nvPr>
        </p:nvSpPr>
        <p:spPr>
          <a:xfrm>
            <a:off x="9631206" y="3732083"/>
            <a:ext cx="288032" cy="30777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>
                <a:cs typeface="Times New Roman" pitchFamily="18" charset="0"/>
              </a:rPr>
              <a:t>4</a:t>
            </a:r>
          </a:p>
        </p:txBody>
      </p:sp>
      <p:sp>
        <p:nvSpPr>
          <p:cNvPr id="15" name="Textfeld 51"/>
          <p:cNvSpPr txBox="1"/>
          <p:nvPr>
            <p:custDataLst>
              <p:tags r:id="rId11"/>
            </p:custDataLst>
          </p:nvPr>
        </p:nvSpPr>
        <p:spPr>
          <a:xfrm>
            <a:off x="9631206" y="4380155"/>
            <a:ext cx="288032" cy="30777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>
                <a:cs typeface="Times New Roman" pitchFamily="18" charset="0"/>
              </a:rPr>
              <a:t>5</a:t>
            </a:r>
          </a:p>
        </p:txBody>
      </p:sp>
      <p:sp>
        <p:nvSpPr>
          <p:cNvPr id="16" name="Textfeld 53"/>
          <p:cNvSpPr txBox="1"/>
          <p:nvPr>
            <p:custDataLst>
              <p:tags r:id="rId12"/>
            </p:custDataLst>
          </p:nvPr>
        </p:nvSpPr>
        <p:spPr>
          <a:xfrm>
            <a:off x="9631206" y="4956219"/>
            <a:ext cx="288032" cy="30777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>
                <a:cs typeface="Times New Roman" pitchFamily="18" charset="0"/>
              </a:rPr>
              <a:t>6</a:t>
            </a:r>
          </a:p>
        </p:txBody>
      </p:sp>
      <p:sp>
        <p:nvSpPr>
          <p:cNvPr id="17" name="Textfeld 55"/>
          <p:cNvSpPr txBox="1"/>
          <p:nvPr>
            <p:custDataLst>
              <p:tags r:id="rId13"/>
            </p:custDataLst>
          </p:nvPr>
        </p:nvSpPr>
        <p:spPr>
          <a:xfrm>
            <a:off x="9631206" y="1643851"/>
            <a:ext cx="2880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>
                <a:cs typeface="Times New Roman" pitchFamily="18" charset="0"/>
              </a:rPr>
              <a:t>1</a:t>
            </a:r>
          </a:p>
        </p:txBody>
      </p:sp>
      <p:cxnSp>
        <p:nvCxnSpPr>
          <p:cNvPr id="18" name="Gerade Verbindung 65"/>
          <p:cNvCxnSpPr>
            <a:stCxn id="19" idx="2"/>
          </p:cNvCxnSpPr>
          <p:nvPr>
            <p:custDataLst>
              <p:tags r:id="rId14"/>
            </p:custDataLst>
          </p:nvPr>
        </p:nvCxnSpPr>
        <p:spPr>
          <a:xfrm flipH="1">
            <a:off x="5663952" y="1518998"/>
            <a:ext cx="2455082" cy="70091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9"/>
          <p:cNvSpPr txBox="1"/>
          <p:nvPr>
            <p:custDataLst>
              <p:tags r:id="rId15"/>
            </p:custDataLst>
          </p:nvPr>
        </p:nvSpPr>
        <p:spPr>
          <a:xfrm>
            <a:off x="7326946" y="995778"/>
            <a:ext cx="1584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>
                <a:cs typeface="Times New Roman" pitchFamily="18" charset="0"/>
              </a:rPr>
              <a:t>Paid search results</a:t>
            </a:r>
          </a:p>
        </p:txBody>
      </p:sp>
      <p:cxnSp>
        <p:nvCxnSpPr>
          <p:cNvPr id="20" name="Gerade Verbindung 67"/>
          <p:cNvCxnSpPr>
            <a:stCxn id="21" idx="2"/>
          </p:cNvCxnSpPr>
          <p:nvPr>
            <p:custDataLst>
              <p:tags r:id="rId16"/>
            </p:custDataLst>
          </p:nvPr>
        </p:nvCxnSpPr>
        <p:spPr>
          <a:xfrm rot="5400000">
            <a:off x="9677084" y="1401694"/>
            <a:ext cx="19627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3"/>
          <p:cNvSpPr txBox="1"/>
          <p:nvPr>
            <p:custDataLst>
              <p:tags r:id="rId17"/>
            </p:custDataLst>
          </p:nvPr>
        </p:nvSpPr>
        <p:spPr>
          <a:xfrm>
            <a:off x="9271166" y="995779"/>
            <a:ext cx="1008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>
                <a:cs typeface="Times New Roman" pitchFamily="18" charset="0"/>
              </a:rPr>
              <a:t>Rank</a:t>
            </a:r>
          </a:p>
        </p:txBody>
      </p:sp>
      <p:cxnSp>
        <p:nvCxnSpPr>
          <p:cNvPr id="22" name="Gerade Verbindung 72"/>
          <p:cNvCxnSpPr/>
          <p:nvPr>
            <p:custDataLst>
              <p:tags r:id="rId18"/>
            </p:custDataLst>
          </p:nvPr>
        </p:nvCxnSpPr>
        <p:spPr>
          <a:xfrm rot="10800000">
            <a:off x="9329546" y="3290162"/>
            <a:ext cx="294846" cy="9873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73"/>
          <p:cNvCxnSpPr/>
          <p:nvPr>
            <p:custDataLst>
              <p:tags r:id="rId19"/>
            </p:custDataLst>
          </p:nvPr>
        </p:nvCxnSpPr>
        <p:spPr>
          <a:xfrm rot="10800000">
            <a:off x="9336360" y="3866226"/>
            <a:ext cx="294846" cy="9873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74"/>
          <p:cNvCxnSpPr/>
          <p:nvPr>
            <p:custDataLst>
              <p:tags r:id="rId20"/>
            </p:custDataLst>
          </p:nvPr>
        </p:nvCxnSpPr>
        <p:spPr>
          <a:xfrm rot="10800000">
            <a:off x="9336360" y="4514297"/>
            <a:ext cx="294846" cy="9873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75"/>
          <p:cNvCxnSpPr/>
          <p:nvPr>
            <p:custDataLst>
              <p:tags r:id="rId21"/>
            </p:custDataLst>
          </p:nvPr>
        </p:nvCxnSpPr>
        <p:spPr>
          <a:xfrm rot="10800000">
            <a:off x="9336360" y="5090361"/>
            <a:ext cx="294846" cy="9873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L-Form 26"/>
          <p:cNvSpPr/>
          <p:nvPr>
            <p:custDataLst>
              <p:tags r:id="rId22"/>
            </p:custDataLst>
          </p:nvPr>
        </p:nvSpPr>
        <p:spPr bwMode="gray">
          <a:xfrm rot="10800000">
            <a:off x="3143672" y="2219914"/>
            <a:ext cx="6192688" cy="3240360"/>
          </a:xfrm>
          <a:prstGeom prst="corner">
            <a:avLst>
              <a:gd name="adj1" fmla="val 15388"/>
              <a:gd name="adj2" fmla="val 60645"/>
            </a:avLst>
          </a:prstGeom>
          <a:noFill/>
          <a:ln w="28575" algn="ctr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rtlCol="0" anchor="ctr" anchorCtr="1"/>
          <a:lstStyle/>
          <a:p>
            <a:pPr algn="ctr" eaLnBrk="0" hangingPunct="0"/>
            <a:endParaRPr lang="en-US" sz="1600" b="1">
              <a:solidFill>
                <a:schemeClr val="bg1"/>
              </a:solidFill>
              <a:ea typeface="Gulim" pitchFamily="34" charset="-127"/>
            </a:endParaRPr>
          </a:p>
        </p:txBody>
      </p:sp>
      <p:sp>
        <p:nvSpPr>
          <p:cNvPr id="27" name="Legende mit Linie 2 64"/>
          <p:cNvSpPr/>
          <p:nvPr>
            <p:custDataLst>
              <p:tags r:id="rId23"/>
            </p:custDataLst>
          </p:nvPr>
        </p:nvSpPr>
        <p:spPr>
          <a:xfrm>
            <a:off x="9631206" y="1643850"/>
            <a:ext cx="288000" cy="309600"/>
          </a:xfrm>
          <a:prstGeom prst="borderCallout2">
            <a:avLst>
              <a:gd name="adj1" fmla="val 46890"/>
              <a:gd name="adj2" fmla="val -609"/>
              <a:gd name="adj3" fmla="val 47737"/>
              <a:gd name="adj4" fmla="val -223282"/>
              <a:gd name="adj5" fmla="val 287297"/>
              <a:gd name="adj6" fmla="val -959534"/>
            </a:avLst>
          </a:prstGeom>
          <a:noFill/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400"/>
          </a:p>
        </p:txBody>
      </p:sp>
      <p:sp>
        <p:nvSpPr>
          <p:cNvPr id="28" name="Rechteck 30"/>
          <p:cNvSpPr/>
          <p:nvPr>
            <p:custDataLst>
              <p:tags r:id="rId24"/>
            </p:custDataLst>
          </p:nvPr>
        </p:nvSpPr>
        <p:spPr bwMode="gray">
          <a:xfrm>
            <a:off x="3143672" y="2742523"/>
            <a:ext cx="4206362" cy="2717751"/>
          </a:xfrm>
          <a:prstGeom prst="rect">
            <a:avLst/>
          </a:prstGeom>
          <a:noFill/>
          <a:ln w="28575" algn="ctr">
            <a:solidFill>
              <a:schemeClr val="bg2"/>
            </a:solidFill>
            <a:miter lim="800000"/>
            <a:headEnd/>
            <a:tailEnd/>
          </a:ln>
          <a:effectLst/>
        </p:spPr>
        <p:txBody>
          <a:bodyPr rtlCol="0" anchor="ctr" anchorCtr="1"/>
          <a:lstStyle/>
          <a:p>
            <a:pPr algn="ctr" eaLnBrk="0" hangingPunct="0"/>
            <a:endParaRPr lang="en-US" sz="1600" b="1">
              <a:solidFill>
                <a:schemeClr val="bg1"/>
              </a:solidFill>
              <a:ea typeface="Gulim" pitchFamily="34" charset="-127"/>
            </a:endParaRPr>
          </a:p>
        </p:txBody>
      </p:sp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838200" y="209616"/>
            <a:ext cx="10515600" cy="1325563"/>
          </a:xfrm>
        </p:spPr>
        <p:txBody>
          <a:bodyPr/>
          <a:lstStyle/>
          <a:p>
            <a:r>
              <a:rPr lang="en-US" dirty="0"/>
              <a:t>Search Engine Advertising</a:t>
            </a:r>
          </a:p>
        </p:txBody>
      </p:sp>
      <p:sp>
        <p:nvSpPr>
          <p:cNvPr id="31" name="Footer Placeholder 30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0949AA-61BD-0649-BFD4-CD566419EB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96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Organic CTR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F8FC6-CAA1-774D-B4CE-68EAFC105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282700"/>
            <a:ext cx="9144000" cy="428185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1" y="6168571"/>
            <a:ext cx="2035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Open Sans"/>
                <a:cs typeface="Open Sans"/>
              </a:rPr>
              <a:t>Source: </a:t>
            </a:r>
            <a:r>
              <a:rPr lang="en-US" dirty="0" err="1">
                <a:latin typeface="Open Sans"/>
                <a:cs typeface="Open Sans"/>
              </a:rPr>
              <a:t>moz.com</a:t>
            </a:r>
            <a:endParaRPr lang="en-US" dirty="0">
              <a:latin typeface="Open Sans"/>
              <a:cs typeface="Open San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C69A45-FE3E-FB4F-B056-CF37A9F38F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24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Sponsored CTR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8C27AD-55BF-1147-BBC5-85A6BE1B5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834B3-BB5C-B24A-9322-FD07AC06B9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637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Sponsored CTR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8C27AD-55BF-1147-BBC5-85A6BE1B5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746" y="1378576"/>
            <a:ext cx="8086288" cy="455385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834B3-BB5C-B24A-9322-FD07AC06B9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43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/>
          <p:nvPr/>
        </p:nvGrpSpPr>
        <p:grpSpPr>
          <a:xfrm>
            <a:off x="5196000" y="2661762"/>
            <a:ext cx="1800000" cy="1800000"/>
            <a:chOff x="3672000" y="2935841"/>
            <a:chExt cx="1800000" cy="1800000"/>
          </a:xfrm>
        </p:grpSpPr>
        <p:sp>
          <p:nvSpPr>
            <p:cNvPr id="7" name="Oval 5"/>
            <p:cNvSpPr/>
            <p:nvPr/>
          </p:nvSpPr>
          <p:spPr bwMode="gray">
            <a:xfrm>
              <a:off x="3672000" y="2935841"/>
              <a:ext cx="1800000" cy="1800000"/>
            </a:xfrm>
            <a:prstGeom prst="ellipse">
              <a:avLst/>
            </a:prstGeom>
            <a:noFill/>
            <a:ln w="127000" algn="ctr">
              <a:solidFill>
                <a:schemeClr val="bg1">
                  <a:alpha val="50000"/>
                </a:schemeClr>
              </a:solidFill>
              <a:miter lim="800000"/>
              <a:headEnd/>
              <a:tailEnd/>
            </a:ln>
            <a:effectLst/>
          </p:spPr>
          <p:txBody>
            <a:bodyPr rtlCol="0" anchor="ctr" anchorCtr="1"/>
            <a:lstStyle/>
            <a:p>
              <a:pPr algn="ctr" eaLnBrk="0" hangingPunct="0"/>
              <a:endParaRPr lang="de-DE" sz="1600" b="1">
                <a:solidFill>
                  <a:schemeClr val="bg1"/>
                </a:solidFill>
                <a:ea typeface="Gulim" pitchFamily="34" charset="-127"/>
              </a:endParaRPr>
            </a:p>
          </p:txBody>
        </p:sp>
        <p:sp>
          <p:nvSpPr>
            <p:cNvPr id="8" name="Isosceles Triangle 6">
              <a:hlinkClick r:id="rId3"/>
            </p:cNvPr>
            <p:cNvSpPr/>
            <p:nvPr/>
          </p:nvSpPr>
          <p:spPr bwMode="gray">
            <a:xfrm rot="5400000">
              <a:off x="4085946" y="3266982"/>
              <a:ext cx="1368152" cy="1188132"/>
            </a:xfrm>
            <a:prstGeom prst="triangle">
              <a:avLst/>
            </a:prstGeom>
            <a:solidFill>
              <a:schemeClr val="bg1">
                <a:alpha val="50000"/>
              </a:schemeClr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rtlCol="0" anchor="ctr" anchorCtr="1"/>
            <a:lstStyle/>
            <a:p>
              <a:pPr algn="ctr" eaLnBrk="0" hangingPunct="0"/>
              <a:endParaRPr lang="de-DE" sz="1600" b="1">
                <a:solidFill>
                  <a:schemeClr val="bg1"/>
                </a:solidFill>
                <a:ea typeface="Gulim" pitchFamily="34" charset="-127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Primer: Hal Varian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796F7-2F00-9C4C-A412-2A9BCA5C5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0068" y="1554162"/>
            <a:ext cx="7219775" cy="437902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050142" y="5968999"/>
            <a:ext cx="3634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2C77"/>
                </a:solidFill>
                <a:latin typeface="Open Sans"/>
                <a:cs typeface="Open Sans"/>
              </a:rPr>
              <a:t>Ad Ranking/Pricing: </a:t>
            </a:r>
            <a:r>
              <a:rPr lang="en-US" sz="2400" dirty="0">
                <a:solidFill>
                  <a:srgbClr val="002C77"/>
                </a:solidFill>
                <a:latin typeface="Open Sans"/>
                <a:cs typeface="Open Sans"/>
                <a:hlinkClick r:id="rId5"/>
              </a:rPr>
              <a:t>Link</a:t>
            </a:r>
            <a:endParaRPr lang="en-US" sz="2400" dirty="0">
              <a:solidFill>
                <a:srgbClr val="002C77"/>
              </a:solidFill>
              <a:latin typeface="Open Sans"/>
              <a:cs typeface="Open San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41F91E-6044-6043-9310-0B0D051CFA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422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4F1E3-2B3D-B947-A850-D2A77965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Bidding on Google 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464CA-6A0F-BA45-B104-DDD39C101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6B9F6B-BB5F-B84A-8AC0-A518239AC41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D7FC06-AEBE-7146-B2FD-BF7DD7759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660" y="1402391"/>
            <a:ext cx="7485077" cy="477457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6645D-0D92-BC4D-BBFC-21CDF7F03F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852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CA91A-08B7-9947-AC52-3193F0FF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Sponsored Jargon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6F212-7B8E-2541-890E-7EBFB92D0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Bid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Quality Score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CTR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Cost Per Click (CPC)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1288D3-55F5-3E4D-8840-BE14B568FC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E4820C-E7CB-F546-99F3-2B67E2869A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03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C604B-9379-CE4D-AF1F-42D162069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94B18-094B-C640-92B2-FE8187EA0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2E39F-AAF5-3242-B086-44CF0DA9F3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2A81B7-A9C4-E04F-9615-C3925B169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262" y="510654"/>
            <a:ext cx="5192786" cy="583669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5B6E3-4681-5C4B-9C94-FD29585873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750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92421-DFA8-874A-BF41-A6B6B2881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A1A17-AF11-3E43-9A57-376A2883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Group Project:</a:t>
            </a:r>
          </a:p>
          <a:p>
            <a:r>
              <a:rPr lang="en-US" dirty="0"/>
              <a:t>Group project proposal presentation</a:t>
            </a:r>
          </a:p>
          <a:p>
            <a:r>
              <a:rPr lang="en-US" dirty="0"/>
              <a:t>A digital marketing strategy consulting report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86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F18AC-C172-EA49-85A2-B563EE0AD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DE2D-316C-9C4E-BE3B-AEF8EFD44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94735D-925D-5346-9E9E-722C3B18C5A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879289-9688-FF41-8A25-4F108320F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116076"/>
            <a:ext cx="8839200" cy="462584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91793-5A58-B043-B7A2-A2CF3512F5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219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Branded vs. Generic Search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Rutz</a:t>
            </a:r>
            <a:r>
              <a:rPr lang="en-US" dirty="0"/>
              <a:t> and Bucklin, “</a:t>
            </a:r>
            <a:r>
              <a:rPr lang="en-US" i="1" dirty="0"/>
              <a:t>From Generic to Branded”</a:t>
            </a:r>
          </a:p>
        </p:txBody>
      </p:sp>
    </p:spTree>
    <p:extLst>
      <p:ext uri="{BB962C8B-B14F-4D97-AF65-F5344CB8AC3E}">
        <p14:creationId xmlns:p14="http://schemas.microsoft.com/office/powerpoint/2010/main" val="3287813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2B4586-01E1-0243-B1B4-6E55C7285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191058-4FF0-6041-A107-CEF267ED8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Branded Search – contains a brand name (“Hilton LA”)</a:t>
            </a:r>
          </a:p>
          <a:p>
            <a:endParaRPr lang="en-US" dirty="0"/>
          </a:p>
          <a:p>
            <a:r>
              <a:rPr lang="en-US" dirty="0"/>
              <a:t>Generic Search – does not (“Hotels LA”)</a:t>
            </a:r>
          </a:p>
          <a:p>
            <a:endParaRPr lang="en-US" dirty="0"/>
          </a:p>
          <a:p>
            <a:pPr algn="ctr"/>
            <a:r>
              <a:rPr lang="en-US" sz="3600" b="1" dirty="0"/>
              <a:t>Pros and cons?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311DEAC-7808-9E4C-9A3A-CCCD468205D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A1C168-AFDD-A247-8051-8778038969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184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8C336-FFF5-9B42-AD4B-D2781634F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194E-6073-5646-A7CE-FEEA16EDF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Generic search:</a:t>
            </a:r>
          </a:p>
          <a:p>
            <a:pPr lvl="1"/>
            <a:r>
              <a:rPr lang="en-US" sz="2800" dirty="0"/>
              <a:t>More competition</a:t>
            </a:r>
          </a:p>
          <a:p>
            <a:pPr lvl="1"/>
            <a:r>
              <a:rPr lang="en-US" sz="2800" dirty="0"/>
              <a:t>Higher CPC</a:t>
            </a:r>
          </a:p>
          <a:p>
            <a:pPr lvl="1"/>
            <a:r>
              <a:rPr lang="en-US" sz="2800" dirty="0"/>
              <a:t>Lower conversion rate</a:t>
            </a:r>
          </a:p>
          <a:p>
            <a:pPr lvl="1"/>
            <a:r>
              <a:rPr lang="en-US" sz="2800" dirty="0"/>
              <a:t>Higher volume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8F747D-8EF7-A74D-9A40-AE64ABA5E8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D1CDE-0787-424A-8066-5EA012D25C9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419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D9CB7-481F-C044-B551-2F437627B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CC78E-134D-C44A-AABE-1ABBF5556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would you figure out is Branded advertising worth it?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BFDF0E-FA6A-F04B-9CE7-21929E04CD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47B901-4484-7549-A244-8F9C8DFDA8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4659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892CF-B19A-504B-A4CF-14CC4788B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3A404-C689-3140-AD2B-C27B5A6BC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541754-BD98-BD4E-9CAD-19FF111F96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18E083-562E-8D4B-B9C1-4464FDF942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044"/>
          <a:stretch/>
        </p:blipFill>
        <p:spPr>
          <a:xfrm rot="5400000">
            <a:off x="4720364" y="-3174056"/>
            <a:ext cx="2535670" cy="113483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F27958-417B-1B47-B285-D83657633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500"/>
          <a:stretch/>
        </p:blipFill>
        <p:spPr>
          <a:xfrm rot="5400000">
            <a:off x="4387517" y="1612488"/>
            <a:ext cx="2535669" cy="58527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7ACF10-CA00-0345-A6D6-5354B31647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177"/>
          <a:stretch/>
        </p:blipFill>
        <p:spPr>
          <a:xfrm rot="5400000">
            <a:off x="253680" y="3331378"/>
            <a:ext cx="2535670" cy="241494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6B89B2-841E-0A4D-B8F9-F0E43CB52A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929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37F95-428A-1F4A-8AA0-D9DFB154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Paths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181A0-A603-114C-A786-5375C8632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421764-18A1-C643-92C6-A579AA54E2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1964720-88DE-C44B-AAF9-7B995ADCA298}"/>
              </a:ext>
            </a:extLst>
          </p:cNvPr>
          <p:cNvSpPr/>
          <p:nvPr/>
        </p:nvSpPr>
        <p:spPr>
          <a:xfrm>
            <a:off x="2273300" y="1542272"/>
            <a:ext cx="3632200" cy="1115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Branded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4758DB0-E84B-504B-8D52-7C89282295E4}"/>
              </a:ext>
            </a:extLst>
          </p:cNvPr>
          <p:cNvSpPr/>
          <p:nvPr/>
        </p:nvSpPr>
        <p:spPr>
          <a:xfrm>
            <a:off x="7721600" y="2871204"/>
            <a:ext cx="3632200" cy="1115592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Purchase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97498BB-C7A4-AC46-A9F1-94EBAEBC3355}"/>
              </a:ext>
            </a:extLst>
          </p:cNvPr>
          <p:cNvSpPr/>
          <p:nvPr/>
        </p:nvSpPr>
        <p:spPr>
          <a:xfrm>
            <a:off x="2273300" y="4200136"/>
            <a:ext cx="3632200" cy="1115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Generic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C4BA207C-5DF1-0541-A774-5C48ED561AB1}"/>
              </a:ext>
            </a:extLst>
          </p:cNvPr>
          <p:cNvSpPr/>
          <p:nvPr/>
        </p:nvSpPr>
        <p:spPr>
          <a:xfrm>
            <a:off x="469900" y="1937976"/>
            <a:ext cx="1803400" cy="173060"/>
          </a:xfrm>
          <a:prstGeom prst="rightArrow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D9B10EF1-E5B5-BC49-B2DC-104260AB68B2}"/>
              </a:ext>
            </a:extLst>
          </p:cNvPr>
          <p:cNvSpPr/>
          <p:nvPr/>
        </p:nvSpPr>
        <p:spPr>
          <a:xfrm>
            <a:off x="469900" y="4757932"/>
            <a:ext cx="1803400" cy="173060"/>
          </a:xfrm>
          <a:prstGeom prst="rightArrow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64A94AD1-F881-1C49-BE17-C7990F216BED}"/>
              </a:ext>
            </a:extLst>
          </p:cNvPr>
          <p:cNvSpPr/>
          <p:nvPr/>
        </p:nvSpPr>
        <p:spPr>
          <a:xfrm rot="1809418">
            <a:off x="5921197" y="2558365"/>
            <a:ext cx="1803400" cy="173060"/>
          </a:xfrm>
          <a:prstGeom prst="rightArrow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738523E7-E65E-E045-9C09-8D2424398BD8}"/>
              </a:ext>
            </a:extLst>
          </p:cNvPr>
          <p:cNvSpPr/>
          <p:nvPr/>
        </p:nvSpPr>
        <p:spPr>
          <a:xfrm rot="19333040">
            <a:off x="5959964" y="4117489"/>
            <a:ext cx="1803400" cy="173060"/>
          </a:xfrm>
          <a:prstGeom prst="rightArrow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44112EC-7E6B-404C-A2E4-3BA8CA7D78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625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37F95-428A-1F4A-8AA0-D9DFB154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Paths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181A0-A603-114C-A786-5375C8632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421764-18A1-C643-92C6-A579AA54E2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1964720-88DE-C44B-AAF9-7B995ADCA298}"/>
              </a:ext>
            </a:extLst>
          </p:cNvPr>
          <p:cNvSpPr/>
          <p:nvPr/>
        </p:nvSpPr>
        <p:spPr>
          <a:xfrm>
            <a:off x="2273300" y="1542272"/>
            <a:ext cx="3632200" cy="1115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Branded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4758DB0-E84B-504B-8D52-7C89282295E4}"/>
              </a:ext>
            </a:extLst>
          </p:cNvPr>
          <p:cNvSpPr/>
          <p:nvPr/>
        </p:nvSpPr>
        <p:spPr>
          <a:xfrm>
            <a:off x="7721600" y="2871204"/>
            <a:ext cx="3632200" cy="1115592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Purchase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97498BB-C7A4-AC46-A9F1-94EBAEBC3355}"/>
              </a:ext>
            </a:extLst>
          </p:cNvPr>
          <p:cNvSpPr/>
          <p:nvPr/>
        </p:nvSpPr>
        <p:spPr>
          <a:xfrm>
            <a:off x="2273300" y="4200136"/>
            <a:ext cx="3632200" cy="11155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Generic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D9B10EF1-E5B5-BC49-B2DC-104260AB68B2}"/>
              </a:ext>
            </a:extLst>
          </p:cNvPr>
          <p:cNvSpPr/>
          <p:nvPr/>
        </p:nvSpPr>
        <p:spPr>
          <a:xfrm>
            <a:off x="469900" y="4757932"/>
            <a:ext cx="1803400" cy="173060"/>
          </a:xfrm>
          <a:prstGeom prst="rightArrow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64A94AD1-F881-1C49-BE17-C7990F216BED}"/>
              </a:ext>
            </a:extLst>
          </p:cNvPr>
          <p:cNvSpPr/>
          <p:nvPr/>
        </p:nvSpPr>
        <p:spPr>
          <a:xfrm rot="1809418">
            <a:off x="5921197" y="2558365"/>
            <a:ext cx="1803400" cy="173060"/>
          </a:xfrm>
          <a:prstGeom prst="rightArrow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C2B6905-5FF3-BF43-B7D1-B993A03F152B}"/>
              </a:ext>
            </a:extLst>
          </p:cNvPr>
          <p:cNvSpPr/>
          <p:nvPr/>
        </p:nvSpPr>
        <p:spPr>
          <a:xfrm rot="16200000">
            <a:off x="3455244" y="3389254"/>
            <a:ext cx="1241662" cy="203825"/>
          </a:xfrm>
          <a:prstGeom prst="rightArrow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173622-60F7-2A44-BAD7-E4BDEA8A61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523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0" hangingPunct="0">
              <a:buClr>
                <a:srgbClr val="C00000"/>
              </a:buClr>
            </a:pPr>
            <a:r>
              <a:rPr lang="en-US" sz="3600" dirty="0">
                <a:cs typeface="Times New Roman" pitchFamily="18" charset="0"/>
              </a:rPr>
              <a:t>Without considering generic =&gt; branded:</a:t>
            </a:r>
          </a:p>
          <a:p>
            <a:pPr lvl="1" eaLnBrk="0" hangingPunct="0">
              <a:buClr>
                <a:srgbClr val="C00000"/>
              </a:buClr>
            </a:pPr>
            <a:r>
              <a:rPr lang="en-US" sz="3200" b="1" dirty="0">
                <a:cs typeface="Times New Roman" pitchFamily="18" charset="0"/>
              </a:rPr>
              <a:t>Generic cost</a:t>
            </a:r>
            <a:r>
              <a:rPr lang="en-US" sz="3200" dirty="0">
                <a:cs typeface="Times New Roman" pitchFamily="18" charset="0"/>
              </a:rPr>
              <a:t> of acquisition: </a:t>
            </a:r>
            <a:r>
              <a:rPr lang="en-US" sz="3200" b="1" dirty="0">
                <a:cs typeface="Times New Roman" pitchFamily="18" charset="0"/>
              </a:rPr>
              <a:t>$51.81</a:t>
            </a:r>
          </a:p>
          <a:p>
            <a:pPr eaLnBrk="0" hangingPunct="0">
              <a:buClr>
                <a:srgbClr val="C00000"/>
              </a:buClr>
            </a:pPr>
            <a:endParaRPr lang="en-US" sz="3600" dirty="0">
              <a:cs typeface="Times New Roman" pitchFamily="18" charset="0"/>
            </a:endParaRPr>
          </a:p>
          <a:p>
            <a:pPr eaLnBrk="0" hangingPunct="0">
              <a:buClr>
                <a:srgbClr val="C00000"/>
              </a:buClr>
            </a:pPr>
            <a:r>
              <a:rPr lang="en-US" sz="3600" dirty="0">
                <a:cs typeface="Times New Roman" pitchFamily="18" charset="0"/>
              </a:rPr>
              <a:t>After considering generic =&gt; branded:</a:t>
            </a:r>
          </a:p>
          <a:p>
            <a:pPr lvl="1" eaLnBrk="0" hangingPunct="0">
              <a:buClr>
                <a:srgbClr val="C00000"/>
              </a:buClr>
            </a:pPr>
            <a:r>
              <a:rPr lang="en-US" sz="3200" b="1" dirty="0">
                <a:cs typeface="Times New Roman" pitchFamily="18" charset="0"/>
              </a:rPr>
              <a:t>“spillover-adjusted”</a:t>
            </a:r>
            <a:r>
              <a:rPr lang="en-US" sz="3200" dirty="0">
                <a:cs typeface="Times New Roman" pitchFamily="18" charset="0"/>
              </a:rPr>
              <a:t> cost: </a:t>
            </a:r>
            <a:r>
              <a:rPr lang="en-US" sz="3200" b="1" dirty="0">
                <a:cs typeface="Times New Roman" pitchFamily="18" charset="0"/>
              </a:rPr>
              <a:t>$14.50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999F3-D9EF-A549-9CED-683F29E265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943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 Engine Advertising Requires:</a:t>
            </a:r>
          </a:p>
          <a:p>
            <a:pPr lvl="1"/>
            <a:r>
              <a:rPr lang="en-US" dirty="0"/>
              <a:t>Keywords</a:t>
            </a:r>
          </a:p>
          <a:p>
            <a:pPr lvl="1"/>
            <a:r>
              <a:rPr lang="en-US" dirty="0"/>
              <a:t>Bids</a:t>
            </a:r>
          </a:p>
          <a:p>
            <a:pPr lvl="1"/>
            <a:r>
              <a:rPr lang="en-US" dirty="0"/>
              <a:t>Payment Model</a:t>
            </a:r>
          </a:p>
          <a:p>
            <a:r>
              <a:rPr lang="en-US" dirty="0"/>
              <a:t>Important to know your CPCs from CTRs, Impression vs. Click vs. Conversion etc.</a:t>
            </a:r>
          </a:p>
          <a:p>
            <a:r>
              <a:rPr lang="en-US" dirty="0"/>
              <a:t>Google Keyword Tool,  very useful for ideas.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Search Marketing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12C043-EF6A-9C47-A87C-7DD827999F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D253308-F9C5-4FCB-8415-6DEE77C16A35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40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92421-DFA8-874A-BF41-A6B6B2881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A1A17-AF11-3E43-9A57-376A2883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Overall project objectives: </a:t>
            </a:r>
          </a:p>
          <a:p>
            <a:pPr lvl="1"/>
            <a:r>
              <a:rPr lang="en-US" sz="2800" dirty="0"/>
              <a:t>the understanding of the customer purchase journey and target audiences</a:t>
            </a:r>
          </a:p>
          <a:p>
            <a:pPr lvl="1"/>
            <a:r>
              <a:rPr lang="en-US" sz="2800" dirty="0"/>
              <a:t>the identification and in-depth analysis of selected marketing channels for each stage of the funnel</a:t>
            </a:r>
          </a:p>
          <a:p>
            <a:pPr lvl="1"/>
            <a:r>
              <a:rPr lang="en-US" sz="2800" dirty="0"/>
              <a:t>the provision of recommendations on the holistic marketing plan</a:t>
            </a:r>
          </a:p>
          <a:p>
            <a:pPr lvl="1"/>
            <a:r>
              <a:rPr lang="en-US" sz="2800" dirty="0"/>
              <a:t>an exposure to multichannel marketing efforts</a:t>
            </a:r>
            <a:r>
              <a:rPr lang="en-HK" sz="2800" dirty="0"/>
              <a:t> 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464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92421-DFA8-874A-BF41-A6B6B2881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Project (Final Presentation)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A1A17-AF11-3E43-9A57-376A2883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800" dirty="0"/>
              <a:t>overview of the company, its goals, and its competitors</a:t>
            </a:r>
          </a:p>
          <a:p>
            <a:pPr lvl="1"/>
            <a:r>
              <a:rPr lang="en-US" sz="2800" dirty="0"/>
              <a:t>the evaluation and tactical assessment of </a:t>
            </a:r>
            <a:r>
              <a:rPr lang="en-US" sz="2800" b="1" dirty="0"/>
              <a:t>two</a:t>
            </a:r>
            <a:r>
              <a:rPr lang="en-US" sz="2800" dirty="0"/>
              <a:t> main digital marketing channels</a:t>
            </a:r>
          </a:p>
          <a:p>
            <a:pPr lvl="1"/>
            <a:r>
              <a:rPr lang="en-US" sz="2800" dirty="0"/>
              <a:t>a summary strategy with insights and suggested areas for improvement, testing, or exploration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894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92421-DFA8-874A-BF41-A6B6B2881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Project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A1A17-AF11-3E43-9A57-376A2883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tabLst>
                <a:tab pos="2971800" algn="ctr"/>
                <a:tab pos="5943600" algn="r"/>
                <a:tab pos="457200" algn="l"/>
              </a:tabLst>
            </a:pPr>
            <a:r>
              <a:rPr lang="en-US" sz="2000" b="1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Company background, project overview and funnel/target audience analysis </a:t>
            </a:r>
            <a:endParaRPr lang="en-HK" sz="20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20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Describe company background to contextualize the project</a:t>
            </a:r>
            <a:endParaRPr lang="en-HK" sz="20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20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Define the objective of </a:t>
            </a:r>
            <a:r>
              <a:rPr lang="en-US" sz="2000" u="none" strike="noStrike" kern="0" spc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company </a:t>
            </a:r>
            <a:r>
              <a:rPr lang="en-US" sz="20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 relation to the company’s products/services</a:t>
            </a:r>
            <a:endParaRPr lang="en-HK" sz="20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20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Provide a customized funnel analysis (customer purchase journey)</a:t>
            </a:r>
            <a:endParaRPr lang="en-HK" sz="20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20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Identify the target audiences for the digital marketing strategy</a:t>
            </a:r>
            <a:endParaRPr lang="en-HK" sz="20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20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Identify potential channels to use to reach the aforementioned target audiences at each stage of the funnel, and explain their pros and cons</a:t>
            </a:r>
            <a:endParaRPr lang="en-HK" sz="20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 algn="just">
              <a:buNone/>
              <a:tabLst>
                <a:tab pos="2971800" algn="ctr"/>
                <a:tab pos="5943600" algn="r"/>
                <a:tab pos="457200" algn="l"/>
              </a:tabLst>
            </a:pPr>
            <a:endParaRPr lang="en-HK" sz="20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just">
              <a:tabLst>
                <a:tab pos="2971800" algn="ctr"/>
                <a:tab pos="5943600" algn="r"/>
                <a:tab pos="457200" algn="l"/>
              </a:tabLst>
            </a:pPr>
            <a:r>
              <a:rPr lang="en-US" sz="2000" i="1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motivate and provide reasons to support your choices. </a:t>
            </a:r>
            <a:endParaRPr lang="en-HK" sz="20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3281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92421-DFA8-874A-BF41-A6B6B2881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Project Proposal</a:t>
            </a:r>
            <a:br>
              <a:rPr lang="en-US" dirty="0"/>
            </a:br>
            <a:r>
              <a:rPr lang="en-US" sz="2800" dirty="0"/>
              <a:t>Some questions to think about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A1A17-AF11-3E43-9A57-376A2883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sz="2400" dirty="0"/>
              <a:t>What is the company’s offering?</a:t>
            </a:r>
          </a:p>
          <a:p>
            <a:pPr lvl="2"/>
            <a:r>
              <a:rPr lang="en-US" sz="2400" dirty="0"/>
              <a:t>What is the company’s objective in the short-term and in the long-term?</a:t>
            </a:r>
          </a:p>
          <a:p>
            <a:pPr lvl="2"/>
            <a:r>
              <a:rPr lang="en-US" sz="2400" dirty="0"/>
              <a:t>What is the market structure? </a:t>
            </a:r>
          </a:p>
          <a:p>
            <a:pPr lvl="3"/>
            <a:r>
              <a:rPr lang="en-US" sz="2200" dirty="0"/>
              <a:t>Duopoly, oligopoly, etc.</a:t>
            </a:r>
          </a:p>
          <a:p>
            <a:pPr lvl="3"/>
            <a:r>
              <a:rPr lang="en-US" sz="2200" dirty="0"/>
              <a:t>Notable competitors</a:t>
            </a:r>
          </a:p>
          <a:p>
            <a:pPr lvl="3"/>
            <a:r>
              <a:rPr lang="en-US" sz="2200" dirty="0"/>
              <a:t>Market share</a:t>
            </a:r>
          </a:p>
          <a:p>
            <a:pPr lvl="3"/>
            <a:r>
              <a:rPr lang="en-US" sz="2200" dirty="0"/>
              <a:t>What is unique to the company’s offering that differentiates it from other similar offerings?</a:t>
            </a:r>
          </a:p>
          <a:p>
            <a:pPr lvl="2"/>
            <a:r>
              <a:rPr lang="en-US" sz="2400" dirty="0"/>
              <a:t>What important relevant problems does the company leave unsolved?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876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92421-DFA8-874A-BF41-A6B6B2881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 Group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A1A17-AF11-3E43-9A57-376A2883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tabLst>
                <a:tab pos="2971800" algn="ctr"/>
                <a:tab pos="5943600" algn="r"/>
                <a:tab pos="457200" algn="l"/>
              </a:tabLst>
            </a:pPr>
            <a:r>
              <a:rPr lang="en-US" sz="1800" b="1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Display or Search ad strategies</a:t>
            </a:r>
            <a:endParaRPr lang="en-HK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just">
              <a:tabLst>
                <a:tab pos="2971800" algn="ctr"/>
                <a:tab pos="5943600" algn="r"/>
                <a:tab pos="45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Based on the company’s goals, focus on </a:t>
            </a:r>
            <a:r>
              <a:rPr lang="en-US" sz="1800" b="1" u="sng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either</a:t>
            </a:r>
            <a:r>
              <a:rPr lang="en-US" sz="18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Display </a:t>
            </a:r>
            <a:r>
              <a:rPr lang="en-US" sz="1800" b="1" u="sng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or</a:t>
            </a:r>
            <a:r>
              <a:rPr lang="en-US" sz="18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Search advertising. </a:t>
            </a:r>
            <a:endParaRPr lang="en-HK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just">
              <a:tabLst>
                <a:tab pos="2971800" algn="ctr"/>
                <a:tab pos="5943600" algn="r"/>
                <a:tab pos="45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For the </a:t>
            </a:r>
            <a:r>
              <a:rPr lang="en-US" sz="1800" u="sng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chosen channel</a:t>
            </a:r>
            <a:r>
              <a:rPr lang="en-US" sz="18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, you should:</a:t>
            </a:r>
            <a:endParaRPr lang="en-HK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8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Explain why the channel is better suited at addressing the company’s goal and briefly discuss the other potential channel that was not chosen</a:t>
            </a:r>
            <a:endParaRPr lang="en-HK" sz="18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8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Describe the targeting strategy (e.g., demographic-based, contextual-based, keyword strategy, etc.)</a:t>
            </a:r>
            <a:endParaRPr lang="en-HK" sz="18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8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Explain the specific metrics to assess the performance of the channel</a:t>
            </a:r>
            <a:endParaRPr lang="en-HK" sz="18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8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Describe the ideal experiment that can be used to compute the incremental effect of the ad (and eventually the ROI) in this context</a:t>
            </a:r>
            <a:endParaRPr lang="en-HK" sz="18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800" b="1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For Display:</a:t>
            </a:r>
            <a:r>
              <a:rPr lang="en-US" sz="18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identify potential issues related to display ad delivery</a:t>
            </a:r>
            <a:endParaRPr lang="en-HK" sz="18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800" b="1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For Search:</a:t>
            </a:r>
            <a:r>
              <a:rPr lang="en-US" sz="18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describe both SEO and Paid Search strategies, and analyze their trade-off</a:t>
            </a:r>
            <a:endParaRPr lang="en-HK" sz="18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85380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92421-DFA8-874A-BF41-A6B6B2881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 Group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A1A17-AF11-3E43-9A57-376A2883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tabLst>
                <a:tab pos="2971800" algn="ctr"/>
                <a:tab pos="5943600" algn="r"/>
                <a:tab pos="457200" algn="l"/>
              </a:tabLst>
            </a:pPr>
            <a:r>
              <a:rPr lang="en-US" sz="1800" b="1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media, Influencer or E-mail Marketing strategies</a:t>
            </a:r>
            <a:endParaRPr lang="en-HK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just">
              <a:tabLst>
                <a:tab pos="2971800" algn="ctr"/>
                <a:tab pos="5943600" algn="r"/>
                <a:tab pos="45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Based on the company’s goals, focus on</a:t>
            </a:r>
            <a:r>
              <a:rPr lang="en-US" sz="1800" b="1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1800" b="1" u="sng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either</a:t>
            </a:r>
            <a:r>
              <a:rPr lang="en-US" sz="1800" b="1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18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Media </a:t>
            </a:r>
            <a:r>
              <a:rPr lang="en-US" sz="1800" b="1" u="sng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or</a:t>
            </a:r>
            <a:r>
              <a:rPr lang="en-US" sz="1800" b="1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18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Influencers </a:t>
            </a:r>
            <a:r>
              <a:rPr lang="en-US" sz="1800" b="1" u="sng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or</a:t>
            </a:r>
            <a:r>
              <a:rPr lang="en-US" sz="18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E-mail Marketing. </a:t>
            </a:r>
            <a:endParaRPr lang="en-HK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just">
              <a:tabLst>
                <a:tab pos="2971800" algn="ctr"/>
                <a:tab pos="5943600" algn="r"/>
                <a:tab pos="45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For the </a:t>
            </a:r>
            <a:r>
              <a:rPr lang="en-US" sz="1800" u="sng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chosen channel</a:t>
            </a:r>
            <a:r>
              <a:rPr lang="en-US" sz="18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, you should:</a:t>
            </a:r>
            <a:endParaRPr lang="en-HK" sz="18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8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Explain why the channel is better suited at addressing the company’s goal and briefly discuss the other potential channels that were not chosen</a:t>
            </a:r>
            <a:endParaRPr lang="en-HK" sz="18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8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Describe the targeting strategy (e.g., demographics, type of influencers, content, etc.)</a:t>
            </a:r>
            <a:endParaRPr lang="en-HK" sz="18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8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Provide specific metrics to assess the performance of the channel</a:t>
            </a:r>
            <a:endParaRPr lang="en-HK" sz="18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800" b="1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For Social Media/Influencers:</a:t>
            </a:r>
            <a:r>
              <a:rPr lang="en-US" sz="18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identify the relevant platforms, describe the strategy in details and explain the benefits and potential risks, provide an example of A/B testing in this context</a:t>
            </a:r>
            <a:endParaRPr lang="en-HK" sz="18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lvl="0" indent="-342900" algn="just" fontAlgn="base">
              <a:buFont typeface="Symbol" pitchFamily="2" charset="2"/>
              <a:buChar char="-"/>
              <a:tabLst>
                <a:tab pos="2971800" algn="ctr"/>
                <a:tab pos="5943600" algn="r"/>
              </a:tabLst>
            </a:pPr>
            <a:r>
              <a:rPr lang="en-US" sz="1800" b="1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For Email marketing:</a:t>
            </a:r>
            <a:r>
              <a:rPr lang="en-US" sz="1800" u="none" strike="noStrike" kern="0" spc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describe the type of data needed and potential sources; describe the execution in details and provide and example of how experiments can be used in this context</a:t>
            </a:r>
            <a:endParaRPr lang="en-HK" sz="1800" u="none" strike="noStrike" kern="0" spc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9757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92421-DFA8-874A-BF41-A6B6B2881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A1A17-AF11-3E43-9A57-376A28836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sz="3600" b="1" dirty="0"/>
          </a:p>
          <a:p>
            <a:pPr marL="457200" lvl="1" indent="0">
              <a:buNone/>
            </a:pPr>
            <a:endParaRPr lang="en-US" sz="3600" b="1" dirty="0"/>
          </a:p>
          <a:p>
            <a:pPr marL="457200" lvl="1" indent="0">
              <a:buNone/>
            </a:pPr>
            <a:r>
              <a:rPr lang="en-US" sz="3600" b="1" dirty="0"/>
              <a:t>Start working on it!</a:t>
            </a:r>
            <a:endParaRPr lang="en-US" sz="2800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3401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bNbYoxo3kWa2vtYuwjZ2A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wH2M50z3E.a6r6yUTGNx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ylgXlp4rEeepANKOfG_j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YKj0ghhI0WoZ_omQjJBL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dsf0sp02U6BctgFksjSB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YmfF6Ijd0KFqHR2oslx7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E30bLjHykKMXUQzWurUU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r51vzviNE6Z3N2eI9qMU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lziIEo160e_f6y_HtPXL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rlVHXDvZEWaKld0epYfTA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MWj5JpdRUebr3itjqqXd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AdvI.njdUmWOZTY4oIfRA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v8eFqKAtkCCECcqE9n8V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wRxQDP9MU2hjJ0PuJedNA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WSqe_QTNEuj5rBBJpB8b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qvYqRuWB0WrlfngEmyHNg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4b8FvBowkCagf_GvUdaB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eC9wOPAO0GgXYnYLOK1W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gHpemiFu0WsBgeFS0p5t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qFC3_eyL0u5NojGCytVy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BPQnl6fu0O1NA8_K3r9b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at2IsxVpkaUuJlyrsu04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Orkxepo_066Y1kj6yJat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gymN7GRBEiXdBLdv3TuaQ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596</TotalTime>
  <Words>876</Words>
  <Application>Microsoft Macintosh PowerPoint</Application>
  <PresentationFormat>Widescreen</PresentationFormat>
  <Paragraphs>169</Paragraphs>
  <Slides>29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Open Sans</vt:lpstr>
      <vt:lpstr>Symbol</vt:lpstr>
      <vt:lpstr>Office Theme</vt:lpstr>
      <vt:lpstr>Search Marketing</vt:lpstr>
      <vt:lpstr>Some Announcements</vt:lpstr>
      <vt:lpstr>Group Project</vt:lpstr>
      <vt:lpstr>Group Project (Final Presentation)</vt:lpstr>
      <vt:lpstr>Group Project Proposal</vt:lpstr>
      <vt:lpstr>Group Project Proposal Some questions to think about</vt:lpstr>
      <vt:lpstr>Complete Group Project</vt:lpstr>
      <vt:lpstr>Complete Group Project</vt:lpstr>
      <vt:lpstr>Group Project</vt:lpstr>
      <vt:lpstr>Overview</vt:lpstr>
      <vt:lpstr>Sponsored Search</vt:lpstr>
      <vt:lpstr>Search Engine Advertising</vt:lpstr>
      <vt:lpstr>Organic CTR</vt:lpstr>
      <vt:lpstr>Sponsored CTR</vt:lpstr>
      <vt:lpstr>Sponsored CTR</vt:lpstr>
      <vt:lpstr>Primer: Hal Varian</vt:lpstr>
      <vt:lpstr>Bidding on Google Ads</vt:lpstr>
      <vt:lpstr>Sponsored Jargon</vt:lpstr>
      <vt:lpstr>PowerPoint Presentation</vt:lpstr>
      <vt:lpstr>PowerPoint Presentation</vt:lpstr>
      <vt:lpstr>Branded vs. Generic Search</vt:lpstr>
      <vt:lpstr>PowerPoint Presentation</vt:lpstr>
      <vt:lpstr>A few facts</vt:lpstr>
      <vt:lpstr>PowerPoint Presentation</vt:lpstr>
      <vt:lpstr>Sample Data</vt:lpstr>
      <vt:lpstr>Possible Paths</vt:lpstr>
      <vt:lpstr>Possible Paths</vt:lpstr>
      <vt:lpstr>Research Results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Marketing</dc:title>
  <dc:creator>Microsoft Office User</dc:creator>
  <cp:lastModifiedBy>Microsoft Office User</cp:lastModifiedBy>
  <cp:revision>35</cp:revision>
  <cp:lastPrinted>2023-08-21T09:09:27Z</cp:lastPrinted>
  <dcterms:created xsi:type="dcterms:W3CDTF">2023-08-21T07:58:53Z</dcterms:created>
  <dcterms:modified xsi:type="dcterms:W3CDTF">2025-09-20T07:18:03Z</dcterms:modified>
</cp:coreProperties>
</file>

<file path=docProps/thumbnail.jpeg>
</file>